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9" r:id="rId3"/>
    <p:sldId id="257" r:id="rId5"/>
    <p:sldId id="261" r:id="rId6"/>
    <p:sldId id="269" r:id="rId7"/>
    <p:sldId id="299" r:id="rId8"/>
    <p:sldId id="270" r:id="rId9"/>
    <p:sldId id="277" r:id="rId10"/>
    <p:sldId id="275" r:id="rId11"/>
    <p:sldId id="274" r:id="rId12"/>
    <p:sldId id="298" r:id="rId13"/>
    <p:sldId id="271" r:id="rId14"/>
    <p:sldId id="281" r:id="rId15"/>
    <p:sldId id="279" r:id="rId16"/>
    <p:sldId id="272" r:id="rId17"/>
    <p:sldId id="278" r:id="rId18"/>
    <p:sldId id="283" r:id="rId19"/>
    <p:sldId id="284" r:id="rId20"/>
  </p:sldIdLst>
  <p:sldSz cx="12192000" cy="6858000"/>
  <p:notesSz cx="6858000" cy="9144000"/>
  <p:embeddedFontLst>
    <p:embeddedFont>
      <p:font typeface="苏新诗柳楷简" panose="02010600000101010101" pitchFamily="2" charset="-122"/>
      <p:regular r:id="rId24"/>
    </p:embeddedFont>
    <p:embeddedFont>
      <p:font typeface="微软雅黑" panose="020B0503020204020204" pitchFamily="34" charset="-122"/>
      <p:regular r:id="rId25"/>
    </p:embeddedFont>
    <p:embeddedFont>
      <p:font typeface="方正兰亭粗黑简体" panose="02000000000000000000" pitchFamily="2" charset="-122"/>
      <p:regular r:id="rId26"/>
    </p:embeddedFont>
    <p:embeddedFont>
      <p:font typeface="等线" panose="02010600030101010101" charset="-122"/>
      <p:regular r:id="rId27"/>
    </p:embeddedFont>
    <p:embeddedFont>
      <p:font typeface="等线 Light" panose="02010600030101010101" charset="-122"/>
      <p:regular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6FB3FD"/>
    <a:srgbClr val="5DA0EA"/>
    <a:srgbClr val="3466E1"/>
    <a:srgbClr val="9BDAFB"/>
    <a:srgbClr val="4472C4"/>
    <a:srgbClr val="3C90FF"/>
    <a:srgbClr val="239EF8"/>
    <a:srgbClr val="3385FF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4" autoAdjust="0"/>
    <p:restoredTop sz="94660"/>
  </p:normalViewPr>
  <p:slideViewPr>
    <p:cSldViewPr snapToGrid="0">
      <p:cViewPr varScale="1">
        <p:scale>
          <a:sx n="77" d="100"/>
          <a:sy n="77" d="100"/>
        </p:scale>
        <p:origin x="922" y="62"/>
      </p:cViewPr>
      <p:guideLst>
        <p:guide orient="horz" pos="300"/>
        <p:guide pos="2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965F4-4247-4E86-A59F-ECCDC8FC0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EE244-E0E3-4A54-92C5-62C8169D19A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EE244-E0E3-4A54-92C5-62C8169D19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EE244-E0E3-4A54-92C5-62C8169D19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EE244-E0E3-4A54-92C5-62C8169D19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EE244-E0E3-4A54-92C5-62C8169D19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EE244-E0E3-4A54-92C5-62C8169D19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EE244-E0E3-4A54-92C5-62C8169D19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EE244-E0E3-4A54-92C5-62C8169D19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EE244-E0E3-4A54-92C5-62C8169D19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EE244-E0E3-4A54-92C5-62C8169D19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EE244-E0E3-4A54-92C5-62C8169D19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EE244-E0E3-4A54-92C5-62C8169D19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EE244-E0E3-4A54-92C5-62C8169D19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EE244-E0E3-4A54-92C5-62C8169D19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EE244-E0E3-4A54-92C5-62C8169D19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EE244-E0E3-4A54-92C5-62C8169D19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451EB8-75AB-4F42-AAF2-077FDD5060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372CAD-6ABD-4290-8D11-EC4BCC1003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451EB8-75AB-4F42-AAF2-077FDD5060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372CAD-6ABD-4290-8D11-EC4BCC1003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1.svg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 userDrawn="1"/>
        </p:nvSpPr>
        <p:spPr>
          <a:xfrm>
            <a:off x="520859" y="6257506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笃信仁厚 慎思勤勉</a:t>
            </a:r>
            <a:endParaRPr lang="zh-CN" altLang="en-US" sz="2000" dirty="0">
              <a:solidFill>
                <a:schemeClr val="accent3"/>
              </a:solidFill>
              <a:latin typeface="苏新诗柳楷简" panose="02010600000101010101" pitchFamily="2" charset="-122"/>
              <a:ea typeface="苏新诗柳楷简" panose="02010600000101010101" pitchFamily="2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9343659" y="6257506"/>
            <a:ext cx="241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苏新诗柳楷简" panose="02010600000101010101" pitchFamily="2" charset="-122"/>
                <a:ea typeface="苏新诗柳楷简" panose="02010600000101010101" pitchFamily="2" charset="-122"/>
                <a:cs typeface="+mn-cs"/>
              </a:rPr>
              <a:t>/////////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苏新诗柳楷简" panose="02010600000101010101" pitchFamily="2" charset="-122"/>
              <a:ea typeface="苏新诗柳楷简" panose="02010600000101010101" pitchFamily="2" charset="-122"/>
              <a:cs typeface="+mn-cs"/>
            </a:endParaRPr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6620" y="476250"/>
            <a:ext cx="1843435" cy="4856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5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jpeg"/><Relationship Id="rId3" Type="http://schemas.microsoft.com/office/2007/relationships/hdphoto" Target="../media/image19.wdp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svg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svg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sv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microsoft.com/office/2007/relationships/hdphoto" Target="../media/image14.wdp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b="595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96" r="15666"/>
          <a:stretch>
            <a:fillRect/>
          </a:stretch>
        </p:blipFill>
        <p:spPr>
          <a:xfrm>
            <a:off x="1126768" y="938573"/>
            <a:ext cx="4969232" cy="5037250"/>
          </a:xfrm>
          <a:prstGeom prst="rect">
            <a:avLst/>
          </a:prstGeom>
        </p:spPr>
      </p:pic>
      <p:pic>
        <p:nvPicPr>
          <p:cNvPr id="6" name="图形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425" y="491245"/>
            <a:ext cx="2534236" cy="667622"/>
          </a:xfrm>
          <a:prstGeom prst="rect">
            <a:avLst/>
          </a:prstGeom>
        </p:spPr>
      </p:pic>
      <p:sp>
        <p:nvSpPr>
          <p:cNvPr id="7" name="矩形: 圆角 6"/>
          <p:cNvSpPr/>
          <p:nvPr/>
        </p:nvSpPr>
        <p:spPr>
          <a:xfrm>
            <a:off x="479425" y="3688080"/>
            <a:ext cx="4147185" cy="805815"/>
          </a:xfrm>
          <a:prstGeom prst="roundRect">
            <a:avLst>
              <a:gd name="adj" fmla="val 3779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152400">
              <a:schemeClr val="tx2">
                <a:lumMod val="75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6688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答辩人：李成玉</a:t>
            </a:r>
            <a:r>
              <a:rPr lang="en-US" altLang="zh-CN" sz="2400" dirty="0">
                <a:solidFill>
                  <a:srgbClr val="6688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2021/06/04</a:t>
            </a:r>
            <a:endParaRPr lang="zh-CN" altLang="en-US" sz="2400" dirty="0">
              <a:solidFill>
                <a:srgbClr val="6688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2383" y="2140364"/>
            <a:ext cx="85242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和传感器的青光眼视野检测系统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6403975" y="335915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019925" y="335915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788025" y="272605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403975" y="272796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019925" y="272796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019925" y="209296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403975" y="209486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788025" y="209486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788025" y="3361055"/>
            <a:ext cx="615950" cy="633095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556125" y="335915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556125" y="272796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556125" y="209296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019925" y="399224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403975" y="399224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788025" y="399415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172075" y="399415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172075" y="335915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172075" y="272605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172075" y="209486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403975" y="462534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788025" y="462724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172075" y="462724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556125" y="462724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556125" y="399224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019925" y="462724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5360670" y="3015615"/>
            <a:ext cx="1470660" cy="13220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869940" y="3455035"/>
            <a:ext cx="452755" cy="44577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7101205" y="2188845"/>
            <a:ext cx="452755" cy="44577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6659245" y="1633855"/>
            <a:ext cx="1444625" cy="15538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213485" y="1265555"/>
            <a:ext cx="6126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我的策略：在响应点变化的同时，周边相邻的点也跟着变化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2" t="22078"/>
          <a:stretch>
            <a:fillRect/>
          </a:stretch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  <a14:imgEffect>
                      <a14:colorTemperature colorTemp="4775"/>
                    </a14:imgEffect>
                    <a14:imgEffect>
                      <a14:saturation sat="2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12" t="22078" b="51543"/>
          <a:stretch>
            <a:fillRect/>
          </a:stretch>
        </p:blipFill>
        <p:spPr>
          <a:xfrm>
            <a:off x="0" y="2199"/>
            <a:ext cx="12192000" cy="205519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2057398"/>
            <a:ext cx="12192000" cy="209212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2159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801322" y="2734517"/>
            <a:ext cx="6509965" cy="752355"/>
          </a:xfrm>
          <a:prstGeom prst="roundRect">
            <a:avLst>
              <a:gd name="adj" fmla="val 3205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结果展示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1591343" y="3125165"/>
            <a:ext cx="1637994" cy="510731"/>
          </a:xfrm>
          <a:prstGeom prst="parallelogram">
            <a:avLst/>
          </a:prstGeom>
          <a:gradFill>
            <a:gsLst>
              <a:gs pos="0">
                <a:srgbClr val="9BDAFB"/>
              </a:gs>
              <a:gs pos="100000">
                <a:srgbClr val="63AD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45844" y="2198543"/>
            <a:ext cx="1846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2" t="82854"/>
          <a:stretch>
            <a:fillRect/>
          </a:stretch>
        </p:blipFill>
        <p:spPr>
          <a:xfrm>
            <a:off x="0" y="4982653"/>
            <a:ext cx="12192000" cy="18753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483259" y="1270137"/>
            <a:ext cx="7038779" cy="4746620"/>
          </a:xfrm>
          <a:prstGeom prst="rect">
            <a:avLst/>
          </a:prstGeom>
          <a:noFill/>
          <a:ln w="6032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520859" y="670122"/>
            <a:ext cx="2174188" cy="291764"/>
          </a:xfrm>
          <a:prstGeom prst="parallelogram">
            <a:avLst>
              <a:gd name="adj" fmla="val 23259"/>
            </a:avLst>
          </a:prstGeom>
          <a:gradFill>
            <a:gsLst>
              <a:gs pos="100000">
                <a:srgbClr val="3385FF">
                  <a:alpha val="73000"/>
                </a:srgbClr>
              </a:gs>
              <a:gs pos="0">
                <a:srgbClr val="00B0F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2059" y="377111"/>
            <a:ext cx="229178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绘图流程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" t="1323" r="11933" b="-1"/>
          <a:stretch>
            <a:fillRect/>
          </a:stretch>
        </p:blipFill>
        <p:spPr>
          <a:xfrm>
            <a:off x="520859" y="1239520"/>
            <a:ext cx="4003040" cy="480567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785" y="1239520"/>
            <a:ext cx="6765290" cy="46964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520859" y="670122"/>
            <a:ext cx="1707991" cy="291764"/>
          </a:xfrm>
          <a:prstGeom prst="parallelogram">
            <a:avLst>
              <a:gd name="adj" fmla="val 23259"/>
            </a:avLst>
          </a:prstGeom>
          <a:gradFill>
            <a:gsLst>
              <a:gs pos="100000">
                <a:srgbClr val="3385FF">
                  <a:alpha val="73000"/>
                </a:srgbClr>
              </a:gs>
              <a:gs pos="0">
                <a:srgbClr val="00B0F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2059" y="377111"/>
            <a:ext cx="188490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灰度图与概率图</a:t>
            </a:r>
            <a:endParaRPr lang="zh-CN" altLang="en-US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-21474825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2045" y="1453515"/>
            <a:ext cx="4348480" cy="41554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5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20" y="1551305"/>
            <a:ext cx="4223385" cy="4057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57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2064383"/>
            <a:ext cx="12192000" cy="209212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>
            <a:outerShdw blurRad="2159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801322" y="2734517"/>
            <a:ext cx="6509965" cy="752355"/>
          </a:xfrm>
          <a:prstGeom prst="roundRect">
            <a:avLst>
              <a:gd name="adj" fmla="val 3205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设想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1591343" y="3125165"/>
            <a:ext cx="1637994" cy="510731"/>
          </a:xfrm>
          <a:prstGeom prst="parallelogram">
            <a:avLst/>
          </a:prstGeom>
          <a:gradFill>
            <a:gsLst>
              <a:gs pos="0">
                <a:srgbClr val="9BDAFB"/>
              </a:gs>
              <a:gs pos="100000">
                <a:srgbClr val="63AD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45844" y="2198543"/>
            <a:ext cx="1846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3" b="506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1000"/>
                </a:schemeClr>
              </a:gs>
              <a:gs pos="100000">
                <a:schemeClr val="bg1">
                  <a:alpha val="7900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520859" y="670122"/>
            <a:ext cx="2174188" cy="291764"/>
          </a:xfrm>
          <a:prstGeom prst="parallelogram">
            <a:avLst>
              <a:gd name="adj" fmla="val 23259"/>
            </a:avLst>
          </a:prstGeom>
          <a:gradFill>
            <a:gsLst>
              <a:gs pos="100000">
                <a:srgbClr val="3385FF">
                  <a:alpha val="73000"/>
                </a:srgbClr>
              </a:gs>
              <a:gs pos="0">
                <a:srgbClr val="00B0F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2059" y="378381"/>
            <a:ext cx="229178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现状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0859" y="6257506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苏新诗柳楷简" panose="02010600000101010101" pitchFamily="2" charset="-122"/>
                <a:ea typeface="苏新诗柳楷简" panose="02010600000101010101" pitchFamily="2" charset="-122"/>
                <a:cs typeface="+mn-cs"/>
              </a:rPr>
              <a:t>笃信仁厚 慎思勤勉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苏新诗柳楷简" panose="02010600000101010101" pitchFamily="2" charset="-122"/>
              <a:ea typeface="苏新诗柳楷简" panose="0201060000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43659" y="6257506"/>
            <a:ext cx="241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苏新诗柳楷简" panose="02010600000101010101" pitchFamily="2" charset="-122"/>
                <a:ea typeface="苏新诗柳楷简" panose="02010600000101010101" pitchFamily="2" charset="-122"/>
                <a:cs typeface="+mn-cs"/>
              </a:rPr>
              <a:t>/////////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苏新诗柳楷简" panose="02010600000101010101" pitchFamily="2" charset="-122"/>
              <a:ea typeface="苏新诗柳楷简" panose="02010600000101010101" pitchFamily="2" charset="-122"/>
              <a:cs typeface="+mn-cs"/>
            </a:endParaRPr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6620" y="476250"/>
            <a:ext cx="1843435" cy="48563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403975" y="335915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019925" y="335915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788025" y="272605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403975" y="272796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019925" y="272796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019925" y="209296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403975" y="209486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788025" y="209486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788025" y="336105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556125" y="335915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556125" y="272796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556125" y="209296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019925" y="399224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403975" y="399224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788025" y="399415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172075" y="399415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172075" y="335915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172075" y="272605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5172075" y="209486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403975" y="462534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788025" y="462724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5172075" y="462724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556125" y="462724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556125" y="399224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7019925" y="462724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869940" y="3455035"/>
            <a:ext cx="452755" cy="4457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7101840" y="2186305"/>
            <a:ext cx="452755" cy="4457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521460" y="1145540"/>
            <a:ext cx="475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现有策略：只检测响应的点，不涉及周边位置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 flipH="1">
            <a:off x="11022561" y="1384351"/>
            <a:ext cx="471283" cy="879676"/>
            <a:chOff x="462059" y="4699322"/>
            <a:chExt cx="1054225" cy="1635354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462059" y="4699322"/>
              <a:ext cx="1054225" cy="567159"/>
            </a:xfrm>
            <a:prstGeom prst="line">
              <a:avLst/>
            </a:prstGeom>
            <a:ln w="19050">
              <a:solidFill>
                <a:srgbClr val="6FB3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462059" y="5055387"/>
              <a:ext cx="1054225" cy="567159"/>
            </a:xfrm>
            <a:prstGeom prst="line">
              <a:avLst/>
            </a:prstGeom>
            <a:ln w="19050">
              <a:solidFill>
                <a:srgbClr val="6FB3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462059" y="5411452"/>
              <a:ext cx="1054225" cy="567159"/>
            </a:xfrm>
            <a:prstGeom prst="line">
              <a:avLst/>
            </a:prstGeom>
            <a:ln w="19050">
              <a:solidFill>
                <a:srgbClr val="6FB3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462059" y="5767517"/>
              <a:ext cx="1054225" cy="567159"/>
            </a:xfrm>
            <a:prstGeom prst="line">
              <a:avLst/>
            </a:prstGeom>
            <a:ln w="19050">
              <a:solidFill>
                <a:srgbClr val="6FB3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平行四边形 5"/>
          <p:cNvSpPr/>
          <p:nvPr/>
        </p:nvSpPr>
        <p:spPr>
          <a:xfrm>
            <a:off x="520859" y="670122"/>
            <a:ext cx="2174188" cy="291764"/>
          </a:xfrm>
          <a:prstGeom prst="parallelogram">
            <a:avLst>
              <a:gd name="adj" fmla="val 23259"/>
            </a:avLst>
          </a:prstGeom>
          <a:gradFill>
            <a:gsLst>
              <a:gs pos="100000">
                <a:srgbClr val="3385FF">
                  <a:alpha val="73000"/>
                </a:srgbClr>
              </a:gs>
              <a:gs pos="0">
                <a:srgbClr val="00B0F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2059" y="377111"/>
            <a:ext cx="229178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设想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55584" y="5083463"/>
            <a:ext cx="471283" cy="879676"/>
            <a:chOff x="462059" y="4699322"/>
            <a:chExt cx="1054225" cy="1635354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462059" y="4699322"/>
              <a:ext cx="1054225" cy="567159"/>
            </a:xfrm>
            <a:prstGeom prst="line">
              <a:avLst/>
            </a:prstGeom>
            <a:ln w="19050">
              <a:solidFill>
                <a:srgbClr val="6FB3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62059" y="5055387"/>
              <a:ext cx="1054225" cy="567159"/>
            </a:xfrm>
            <a:prstGeom prst="line">
              <a:avLst/>
            </a:prstGeom>
            <a:ln w="19050">
              <a:solidFill>
                <a:srgbClr val="6FB3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462059" y="5411452"/>
              <a:ext cx="1054225" cy="567159"/>
            </a:xfrm>
            <a:prstGeom prst="line">
              <a:avLst/>
            </a:prstGeom>
            <a:ln w="19050">
              <a:solidFill>
                <a:srgbClr val="6FB3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462059" y="5767517"/>
              <a:ext cx="1054225" cy="567159"/>
            </a:xfrm>
            <a:prstGeom prst="line">
              <a:avLst/>
            </a:prstGeom>
            <a:ln w="19050">
              <a:solidFill>
                <a:srgbClr val="6FB3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6403975" y="335915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019925" y="335915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788025" y="272605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403975" y="272796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019925" y="272796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019925" y="209296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403975" y="209486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788025" y="209486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788025" y="336105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556125" y="335915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556125" y="272796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556125" y="209296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019925" y="399224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403975" y="399224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788025" y="399415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172075" y="399415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172075" y="335915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172075" y="272605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5172075" y="209486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6403975" y="4625340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5788025" y="462724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5172075" y="462724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4556125" y="462724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4556125" y="399224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7019925" y="4627245"/>
            <a:ext cx="615950" cy="63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869305" y="3455035"/>
            <a:ext cx="452755" cy="44577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5416550" y="2863850"/>
            <a:ext cx="1494155" cy="162623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4868545" y="2334895"/>
            <a:ext cx="2640965" cy="26676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316355" y="1418590"/>
            <a:ext cx="886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之后设想策略：每个点都会受到影响，响应点的对周边点的影响力随距离的增大而变小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2" t="11887" r="17577" b="3753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000"/>
                </a:schemeClr>
              </a:gs>
              <a:gs pos="0">
                <a:schemeClr val="bg1">
                  <a:alpha val="90000"/>
                </a:schemeClr>
              </a:gs>
            </a:gsLst>
            <a:lin ang="1620000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287349" y="2198929"/>
            <a:ext cx="76173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800" dirty="0">
                <a:solidFill>
                  <a:schemeClr val="accent1">
                    <a:lumMod val="75000"/>
                  </a:schemeClr>
                </a:solidFill>
                <a:effectLst>
                  <a:outerShdw blurRad="203200" dist="76200" dir="3300000" algn="tl" rotWithShape="0">
                    <a:prstClr val="black">
                      <a:alpha val="18000"/>
                    </a:prst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恳请各位老师批评指正</a:t>
            </a:r>
            <a:endParaRPr lang="zh-CN" altLang="en-US" sz="5800" dirty="0">
              <a:solidFill>
                <a:schemeClr val="accent1">
                  <a:lumMod val="75000"/>
                </a:schemeClr>
              </a:solidFill>
              <a:effectLst>
                <a:outerShdw blurRad="203200" dist="76200" dir="3300000" algn="tl" rotWithShape="0">
                  <a:prstClr val="black">
                    <a:alpha val="18000"/>
                  </a:prstClr>
                </a:outerShdw>
              </a:effectLst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43659" y="6257506"/>
            <a:ext cx="241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苏新诗柳楷简" panose="02010600000101010101" pitchFamily="2" charset="-122"/>
                <a:ea typeface="苏新诗柳楷简" panose="02010600000101010101" pitchFamily="2" charset="-122"/>
                <a:cs typeface="+mn-cs"/>
              </a:rPr>
              <a:t>/////////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苏新诗柳楷简" panose="02010600000101010101" pitchFamily="2" charset="-122"/>
              <a:ea typeface="苏新诗柳楷简" panose="02010600000101010101" pitchFamily="2" charset="-122"/>
              <a:cs typeface="+mn-cs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3484245" y="3709670"/>
            <a:ext cx="2162175" cy="843280"/>
          </a:xfrm>
          <a:prstGeom prst="roundRect">
            <a:avLst>
              <a:gd name="adj" fmla="val 3779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2700000" sx="101000" sy="101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答辩人：李成玉</a:t>
            </a:r>
            <a:endParaRPr lang="zh-CN" altLang="en-US" sz="24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6230620" y="3709670"/>
            <a:ext cx="2415540" cy="843280"/>
          </a:xfrm>
          <a:prstGeom prst="roundRect">
            <a:avLst>
              <a:gd name="adj" fmla="val 3779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2700000" sx="101000" sy="101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指导教师：王超</a:t>
            </a:r>
            <a:endParaRPr lang="zh-CN" altLang="en-US" sz="24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形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3974" y="602608"/>
            <a:ext cx="3168411" cy="83468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20859" y="6257506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苏新诗柳楷简" panose="02010600000101010101" pitchFamily="2" charset="-122"/>
                <a:ea typeface="苏新诗柳楷简" panose="02010600000101010101" pitchFamily="2" charset="-122"/>
                <a:cs typeface="+mn-cs"/>
              </a:rPr>
              <a:t>笃信仁厚 慎思勤勉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苏新诗柳楷简" panose="02010600000101010101" pitchFamily="2" charset="-122"/>
              <a:ea typeface="苏新诗柳楷简" panose="0201060000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981575" cy="6858000"/>
          </a:xfrm>
          <a:prstGeom prst="rect">
            <a:avLst/>
          </a:prstGeom>
        </p:spPr>
      </p:pic>
      <p:sp>
        <p:nvSpPr>
          <p:cNvPr id="31" name="椭圆 30"/>
          <p:cNvSpPr/>
          <p:nvPr/>
        </p:nvSpPr>
        <p:spPr>
          <a:xfrm rot="6087544">
            <a:off x="10093815" y="4605490"/>
            <a:ext cx="3108349" cy="3108349"/>
          </a:xfrm>
          <a:prstGeom prst="ellipse">
            <a:avLst/>
          </a:prstGeom>
          <a:gradFill>
            <a:gsLst>
              <a:gs pos="0">
                <a:srgbClr val="3385FF">
                  <a:alpha val="75000"/>
                </a:srgbClr>
              </a:gs>
              <a:gs pos="100000">
                <a:srgbClr val="00B0F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821802" y="1075734"/>
            <a:ext cx="10220445" cy="5047274"/>
          </a:xfrm>
          <a:prstGeom prst="roundRect">
            <a:avLst>
              <a:gd name="adj" fmla="val 4668"/>
            </a:avLst>
          </a:prstGeom>
          <a:solidFill>
            <a:schemeClr val="bg1"/>
          </a:solidFill>
          <a:ln>
            <a:noFill/>
          </a:ln>
          <a:effectLst>
            <a:outerShdw blurRad="2159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31599" y="1282204"/>
            <a:ext cx="30719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solidFill>
                  <a:srgbClr val="3385FF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目录</a:t>
            </a:r>
            <a:endParaRPr lang="zh-CN" altLang="en-US" sz="8000" b="1" spc="600" dirty="0">
              <a:solidFill>
                <a:srgbClr val="3385FF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73018" y="2721114"/>
            <a:ext cx="4274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-150" dirty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CONTENTS</a:t>
            </a:r>
            <a:endParaRPr lang="zh-CN" altLang="en-US" sz="4000" b="1" spc="-150" dirty="0">
              <a:solidFill>
                <a:schemeClr val="bg2">
                  <a:lumMod val="50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 rot="20129941">
            <a:off x="1196637" y="5521548"/>
            <a:ext cx="288819" cy="288819"/>
          </a:xfrm>
          <a:prstGeom prst="ellipse">
            <a:avLst/>
          </a:prstGeom>
          <a:gradFill>
            <a:gsLst>
              <a:gs pos="0">
                <a:srgbClr val="3385FF"/>
              </a:gs>
              <a:gs pos="100000">
                <a:srgbClr val="00B0F0">
                  <a:alpha val="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20129941">
            <a:off x="1685561" y="5521548"/>
            <a:ext cx="288819" cy="288819"/>
          </a:xfrm>
          <a:prstGeom prst="ellipse">
            <a:avLst/>
          </a:prstGeom>
          <a:gradFill>
            <a:gsLst>
              <a:gs pos="0">
                <a:srgbClr val="3385FF"/>
              </a:gs>
              <a:gs pos="100000">
                <a:srgbClr val="00B0F0">
                  <a:alpha val="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20129941">
            <a:off x="2174487" y="5521548"/>
            <a:ext cx="288819" cy="288819"/>
          </a:xfrm>
          <a:prstGeom prst="ellipse">
            <a:avLst/>
          </a:prstGeom>
          <a:gradFill>
            <a:gsLst>
              <a:gs pos="0">
                <a:srgbClr val="3385FF"/>
              </a:gs>
              <a:gs pos="100000">
                <a:srgbClr val="00B0F0">
                  <a:alpha val="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9264996">
            <a:off x="10977696" y="-642640"/>
            <a:ext cx="2044790" cy="2044790"/>
          </a:xfrm>
          <a:prstGeom prst="ellipse">
            <a:avLst/>
          </a:prstGeom>
          <a:gradFill>
            <a:gsLst>
              <a:gs pos="0">
                <a:srgbClr val="3385FF">
                  <a:alpha val="62000"/>
                </a:srgbClr>
              </a:gs>
              <a:gs pos="100000">
                <a:srgbClr val="00B0F0">
                  <a:alpha val="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6119267">
            <a:off x="9646678" y="-638444"/>
            <a:ext cx="1276887" cy="1276887"/>
          </a:xfrm>
          <a:prstGeom prst="ellipse">
            <a:avLst/>
          </a:prstGeom>
          <a:gradFill>
            <a:gsLst>
              <a:gs pos="0">
                <a:srgbClr val="3385FF">
                  <a:alpha val="52000"/>
                </a:srgbClr>
              </a:gs>
              <a:gs pos="100000">
                <a:srgbClr val="00B0F0">
                  <a:alpha val="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平行四边形 37"/>
          <p:cNvSpPr/>
          <p:nvPr/>
        </p:nvSpPr>
        <p:spPr>
          <a:xfrm>
            <a:off x="5888658" y="1679047"/>
            <a:ext cx="626730" cy="234539"/>
          </a:xfrm>
          <a:prstGeom prst="parallelogram">
            <a:avLst/>
          </a:prstGeom>
          <a:gradFill>
            <a:gsLst>
              <a:gs pos="100000">
                <a:srgbClr val="3385FF">
                  <a:alpha val="73000"/>
                </a:srgbClr>
              </a:gs>
              <a:gs pos="0">
                <a:srgbClr val="00B0F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5660015" y="1295564"/>
            <a:ext cx="5034989" cy="752355"/>
          </a:xfrm>
          <a:prstGeom prst="roundRect">
            <a:avLst>
              <a:gd name="adj" fmla="val 3205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</a:t>
            </a: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系统背景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平行四边形 38"/>
          <p:cNvSpPr/>
          <p:nvPr/>
        </p:nvSpPr>
        <p:spPr>
          <a:xfrm>
            <a:off x="5865510" y="2973005"/>
            <a:ext cx="626730" cy="234539"/>
          </a:xfrm>
          <a:prstGeom prst="parallelogram">
            <a:avLst/>
          </a:prstGeom>
          <a:gradFill>
            <a:gsLst>
              <a:gs pos="100000">
                <a:srgbClr val="3385FF">
                  <a:alpha val="73000"/>
                </a:srgbClr>
              </a:gs>
              <a:gs pos="0">
                <a:srgbClr val="00B0F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平行四边形 39"/>
          <p:cNvSpPr/>
          <p:nvPr/>
        </p:nvSpPr>
        <p:spPr>
          <a:xfrm>
            <a:off x="5865284" y="4230657"/>
            <a:ext cx="626730" cy="234539"/>
          </a:xfrm>
          <a:prstGeom prst="parallelogram">
            <a:avLst/>
          </a:prstGeom>
          <a:gradFill>
            <a:gsLst>
              <a:gs pos="100000">
                <a:srgbClr val="3385FF">
                  <a:alpha val="73000"/>
                </a:srgbClr>
              </a:gs>
              <a:gs pos="0">
                <a:srgbClr val="00B0F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平行四边形 40"/>
          <p:cNvSpPr/>
          <p:nvPr/>
        </p:nvSpPr>
        <p:spPr>
          <a:xfrm>
            <a:off x="5911810" y="5558341"/>
            <a:ext cx="626730" cy="234539"/>
          </a:xfrm>
          <a:prstGeom prst="parallelogram">
            <a:avLst/>
          </a:prstGeom>
          <a:gradFill>
            <a:gsLst>
              <a:gs pos="100000">
                <a:srgbClr val="3385FF">
                  <a:alpha val="73000"/>
                </a:srgbClr>
              </a:gs>
              <a:gs pos="0">
                <a:srgbClr val="00B0F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: 圆角 24"/>
          <p:cNvSpPr/>
          <p:nvPr/>
        </p:nvSpPr>
        <p:spPr>
          <a:xfrm>
            <a:off x="5636867" y="2599486"/>
            <a:ext cx="5058137" cy="752355"/>
          </a:xfrm>
          <a:prstGeom prst="roundRect">
            <a:avLst>
              <a:gd name="adj" fmla="val 3205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 </a:t>
            </a: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5636642" y="3869932"/>
            <a:ext cx="5058136" cy="752355"/>
          </a:xfrm>
          <a:prstGeom prst="roundRect">
            <a:avLst>
              <a:gd name="adj" fmla="val 3205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 </a:t>
            </a: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5660018" y="5194590"/>
            <a:ext cx="5058138" cy="752355"/>
          </a:xfrm>
          <a:prstGeom prst="roundRect">
            <a:avLst>
              <a:gd name="adj" fmla="val 3205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 </a:t>
            </a: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设想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: 圆角 16"/>
          <p:cNvSpPr/>
          <p:nvPr/>
        </p:nvSpPr>
        <p:spPr>
          <a:xfrm>
            <a:off x="3801322" y="2734517"/>
            <a:ext cx="6509965" cy="752355"/>
          </a:xfrm>
          <a:prstGeom prst="roundRect">
            <a:avLst>
              <a:gd name="adj" fmla="val 3205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系统背景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1591343" y="3125165"/>
            <a:ext cx="1637994" cy="510731"/>
          </a:xfrm>
          <a:prstGeom prst="parallelogram">
            <a:avLst/>
          </a:prstGeom>
          <a:gradFill>
            <a:gsLst>
              <a:gs pos="0">
                <a:srgbClr val="9BDAFB"/>
              </a:gs>
              <a:gs pos="100000">
                <a:srgbClr val="63AD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645844" y="2198543"/>
            <a:ext cx="1846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0" y="0"/>
            <a:ext cx="5124450" cy="6858000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520859" y="1493519"/>
            <a:ext cx="6108541" cy="4470975"/>
          </a:xfrm>
          <a:prstGeom prst="roundRect">
            <a:avLst>
              <a:gd name="adj" fmla="val 5630"/>
            </a:avLst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20859" y="6257506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笃信仁厚 慎思勤勉</a:t>
            </a:r>
            <a:endParaRPr lang="zh-CN" altLang="en-US" sz="2000" dirty="0">
              <a:solidFill>
                <a:schemeClr val="accent3"/>
              </a:solidFill>
              <a:latin typeface="苏新诗柳楷简" panose="02010600000101010101" pitchFamily="2" charset="-122"/>
              <a:ea typeface="苏新诗柳楷简" panose="0201060000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0778" y="1493680"/>
            <a:ext cx="5697061" cy="2889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青光眼的危害极大，如果不及时处理，可能造成不可逆转的视野损失，视野检测在青光眼的诊断中不可或缺，但检测设备难以获取，为此开发了一款便携式的快速检测系统</a:t>
            </a:r>
            <a:endParaRPr sz="2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形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6620" y="476250"/>
            <a:ext cx="1843435" cy="485636"/>
          </a:xfrm>
          <a:prstGeom prst="rect">
            <a:avLst/>
          </a:prstGeom>
        </p:spPr>
      </p:pic>
      <p:sp>
        <p:nvSpPr>
          <p:cNvPr id="11" name="平行四边形 10"/>
          <p:cNvSpPr/>
          <p:nvPr/>
        </p:nvSpPr>
        <p:spPr>
          <a:xfrm>
            <a:off x="520859" y="670122"/>
            <a:ext cx="2174188" cy="291764"/>
          </a:xfrm>
          <a:prstGeom prst="parallelogram">
            <a:avLst>
              <a:gd name="adj" fmla="val 23259"/>
            </a:avLst>
          </a:prstGeom>
          <a:gradFill>
            <a:gsLst>
              <a:gs pos="100000">
                <a:srgbClr val="3385FF">
                  <a:alpha val="73000"/>
                </a:srgbClr>
              </a:gs>
              <a:gs pos="0">
                <a:srgbClr val="00B0F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2059" y="377111"/>
            <a:ext cx="229178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2755" y="1025525"/>
            <a:ext cx="8242935" cy="5041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79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2064383"/>
            <a:ext cx="12192000" cy="209212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2159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801322" y="2734517"/>
            <a:ext cx="6509965" cy="752355"/>
          </a:xfrm>
          <a:prstGeom prst="roundRect">
            <a:avLst>
              <a:gd name="adj" fmla="val 3205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系统实现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1591343" y="3125165"/>
            <a:ext cx="1637994" cy="510731"/>
          </a:xfrm>
          <a:prstGeom prst="parallelogram">
            <a:avLst/>
          </a:prstGeom>
          <a:gradFill>
            <a:gsLst>
              <a:gs pos="0">
                <a:srgbClr val="9BDAFB"/>
              </a:gs>
              <a:gs pos="100000">
                <a:srgbClr val="63AD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45844" y="2198543"/>
            <a:ext cx="1846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520859" y="670122"/>
            <a:ext cx="2174188" cy="291764"/>
          </a:xfrm>
          <a:prstGeom prst="parallelogram">
            <a:avLst>
              <a:gd name="adj" fmla="val 23259"/>
            </a:avLst>
          </a:prstGeom>
          <a:gradFill>
            <a:gsLst>
              <a:gs pos="100000">
                <a:srgbClr val="3385FF">
                  <a:alpha val="73000"/>
                </a:srgbClr>
              </a:gs>
              <a:gs pos="0">
                <a:srgbClr val="00B0F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2059" y="377111"/>
            <a:ext cx="229178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系统流程图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4940" y="962025"/>
            <a:ext cx="7091045" cy="54794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1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14" b="42746"/>
          <a:stretch>
            <a:fillRect/>
          </a:stretch>
        </p:blipFill>
        <p:spPr>
          <a:xfrm flipV="1">
            <a:off x="0" y="-1"/>
            <a:ext cx="12192000" cy="3618873"/>
          </a:xfrm>
          <a:prstGeom prst="rect">
            <a:avLst/>
          </a:prstGeom>
        </p:spPr>
      </p:pic>
      <p:sp>
        <p:nvSpPr>
          <p:cNvPr id="9" name="平行四边形 8"/>
          <p:cNvSpPr/>
          <p:nvPr/>
        </p:nvSpPr>
        <p:spPr>
          <a:xfrm>
            <a:off x="520859" y="670122"/>
            <a:ext cx="2174188" cy="291764"/>
          </a:xfrm>
          <a:prstGeom prst="parallelogram">
            <a:avLst>
              <a:gd name="adj" fmla="val 23259"/>
            </a:avLst>
          </a:prstGeom>
          <a:gradFill>
            <a:gsLst>
              <a:gs pos="100000">
                <a:srgbClr val="3385FF">
                  <a:alpha val="73000"/>
                </a:srgbClr>
              </a:gs>
              <a:gs pos="0">
                <a:srgbClr val="00B0F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2059" y="378381"/>
            <a:ext cx="229178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检测流程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50" y="1404620"/>
            <a:ext cx="7987665" cy="54184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520859" y="670122"/>
            <a:ext cx="2174188" cy="291764"/>
          </a:xfrm>
          <a:prstGeom prst="parallelogram">
            <a:avLst>
              <a:gd name="adj" fmla="val 23259"/>
            </a:avLst>
          </a:prstGeom>
          <a:gradFill>
            <a:gsLst>
              <a:gs pos="100000">
                <a:srgbClr val="3385FF">
                  <a:alpha val="73000"/>
                </a:srgbClr>
              </a:gs>
              <a:gs pos="0">
                <a:srgbClr val="00B0F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2059" y="377111"/>
            <a:ext cx="229178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计算流程图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165" y="962025"/>
            <a:ext cx="8536305" cy="53873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</Words>
  <Application>WPS 文字</Application>
  <PresentationFormat>宽屏</PresentationFormat>
  <Paragraphs>72</Paragraphs>
  <Slides>17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8" baseType="lpstr">
      <vt:lpstr>Arial</vt:lpstr>
      <vt:lpstr>方正书宋_GBK</vt:lpstr>
      <vt:lpstr>Wingdings</vt:lpstr>
      <vt:lpstr>苏新诗柳楷简</vt:lpstr>
      <vt:lpstr>华文宋体</vt:lpstr>
      <vt:lpstr>微软雅黑</vt:lpstr>
      <vt:lpstr>汉仪旗黑</vt:lpstr>
      <vt:lpstr>方正兰亭粗黑简体</vt:lpstr>
      <vt:lpstr>冬青黑体简体中文</vt:lpstr>
      <vt:lpstr>等线</vt:lpstr>
      <vt:lpstr>Segoe UI</vt:lpstr>
      <vt:lpstr>Segoe UI</vt:lpstr>
      <vt:lpstr>Trebuchet MS</vt:lpstr>
      <vt:lpstr>宋体</vt:lpstr>
      <vt:lpstr>Arial Unicode MS</vt:lpstr>
      <vt:lpstr>汉仪中等线KW</vt:lpstr>
      <vt:lpstr>苹方-简</vt:lpstr>
      <vt:lpstr>汉仪书宋二KW</vt:lpstr>
      <vt:lpstr>等线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张贝贝</dc:creator>
  <cp:lastModifiedBy>lichengyu</cp:lastModifiedBy>
  <cp:revision>189</cp:revision>
  <dcterms:created xsi:type="dcterms:W3CDTF">2021-06-04T16:24:58Z</dcterms:created>
  <dcterms:modified xsi:type="dcterms:W3CDTF">2021-06-04T16:24:58Z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2052-3.0.1.4848</vt:lpwstr>
  </property>
</Properties>
</file>